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87" r:id="rId4"/>
    <p:sldId id="349" r:id="rId5"/>
    <p:sldId id="323" r:id="rId6"/>
    <p:sldId id="325" r:id="rId7"/>
    <p:sldId id="324" r:id="rId8"/>
    <p:sldId id="354" r:id="rId9"/>
    <p:sldId id="350" r:id="rId10"/>
    <p:sldId id="352" r:id="rId11"/>
    <p:sldId id="353" r:id="rId12"/>
    <p:sldId id="351" r:id="rId13"/>
    <p:sldId id="355" r:id="rId14"/>
    <p:sldId id="330" r:id="rId15"/>
    <p:sldId id="331" r:id="rId16"/>
    <p:sldId id="356" r:id="rId17"/>
    <p:sldId id="307" r:id="rId18"/>
    <p:sldId id="290" r:id="rId19"/>
    <p:sldId id="335" r:id="rId20"/>
    <p:sldId id="360" r:id="rId21"/>
    <p:sldId id="361" r:id="rId22"/>
    <p:sldId id="363" r:id="rId23"/>
    <p:sldId id="357" r:id="rId24"/>
    <p:sldId id="364" r:id="rId25"/>
    <p:sldId id="358" r:id="rId26"/>
    <p:sldId id="365" r:id="rId27"/>
    <p:sldId id="366" r:id="rId28"/>
    <p:sldId id="336" r:id="rId29"/>
    <p:sldId id="337" r:id="rId30"/>
    <p:sldId id="334" r:id="rId31"/>
    <p:sldId id="342" r:id="rId32"/>
    <p:sldId id="344" r:id="rId33"/>
    <p:sldId id="369" r:id="rId34"/>
    <p:sldId id="368" r:id="rId35"/>
    <p:sldId id="367" r:id="rId36"/>
    <p:sldId id="370" r:id="rId37"/>
    <p:sldId id="371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1D2D4"/>
    <a:srgbClr val="EBDAD4"/>
    <a:srgbClr val="F7EFE3"/>
    <a:srgbClr val="00CDFF"/>
    <a:srgbClr val="FF3300"/>
    <a:srgbClr val="FF6600"/>
    <a:srgbClr val="000000"/>
    <a:srgbClr val="0D0D0D"/>
    <a:srgbClr val="777777"/>
    <a:srgbClr val="F523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2639" autoAdjust="0"/>
  </p:normalViewPr>
  <p:slideViewPr>
    <p:cSldViewPr snapToGrid="0">
      <p:cViewPr varScale="1">
        <p:scale>
          <a:sx n="82" d="100"/>
          <a:sy n="82" d="100"/>
        </p:scale>
        <p:origin x="8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D847C-8780-43D5-87A8-A6DA69FBA78E}" type="datetimeFigureOut">
              <a:rPr lang="en-US" smtClean="0"/>
              <a:t>5/6/2017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3E636-0E4E-4548-99E2-EABFEF4435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292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D847C-8780-43D5-87A8-A6DA69FBA78E}" type="datetimeFigureOut">
              <a:rPr lang="en-US" smtClean="0"/>
              <a:t>5/6/2017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3E636-0E4E-4548-99E2-EABFEF4435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0734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D847C-8780-43D5-87A8-A6DA69FBA78E}" type="datetimeFigureOut">
              <a:rPr lang="en-US" smtClean="0"/>
              <a:t>5/6/2017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3E636-0E4E-4548-99E2-EABFEF4435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1136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D847C-8780-43D5-87A8-A6DA69FBA78E}" type="datetimeFigureOut">
              <a:rPr lang="en-US" smtClean="0"/>
              <a:t>5/6/2017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3E636-0E4E-4548-99E2-EABFEF4435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9229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D847C-8780-43D5-87A8-A6DA69FBA78E}" type="datetimeFigureOut">
              <a:rPr lang="en-US" smtClean="0"/>
              <a:t>5/6/2017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3E636-0E4E-4548-99E2-EABFEF4435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2019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D847C-8780-43D5-87A8-A6DA69FBA78E}" type="datetimeFigureOut">
              <a:rPr lang="en-US" smtClean="0"/>
              <a:t>5/6/2017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3E636-0E4E-4548-99E2-EABFEF4435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4278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D847C-8780-43D5-87A8-A6DA69FBA78E}" type="datetimeFigureOut">
              <a:rPr lang="en-US" smtClean="0"/>
              <a:t>5/6/2017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3E636-0E4E-4548-99E2-EABFEF4435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5590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D847C-8780-43D5-87A8-A6DA69FBA78E}" type="datetimeFigureOut">
              <a:rPr lang="en-US" smtClean="0"/>
              <a:t>5/6/2017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3E636-0E4E-4548-99E2-EABFEF4435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8413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D847C-8780-43D5-87A8-A6DA69FBA78E}" type="datetimeFigureOut">
              <a:rPr lang="en-US" smtClean="0"/>
              <a:t>5/6/2017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3E636-0E4E-4548-99E2-EABFEF4435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2030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D847C-8780-43D5-87A8-A6DA69FBA78E}" type="datetimeFigureOut">
              <a:rPr lang="en-US" smtClean="0"/>
              <a:t>5/6/2017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3E636-0E4E-4548-99E2-EABFEF4435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9562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D847C-8780-43D5-87A8-A6DA69FBA78E}" type="datetimeFigureOut">
              <a:rPr lang="en-US" smtClean="0"/>
              <a:t>5/6/2017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3E636-0E4E-4548-99E2-EABFEF4435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8693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768CA1">
                <a:lumMod val="66000"/>
              </a:srgbClr>
            </a:gs>
            <a:gs pos="49000">
              <a:srgbClr val="3B4C5B">
                <a:lumMod val="81000"/>
              </a:srgbClr>
            </a:gs>
            <a:gs pos="100000">
              <a:srgbClr val="22303D"/>
            </a:gs>
          </a:gsLst>
          <a:path path="circle">
            <a:fillToRect l="100000" t="10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AD847C-8780-43D5-87A8-A6DA69FBA78E}" type="datetimeFigureOut">
              <a:rPr lang="en-US" smtClean="0"/>
              <a:t>5/6/2017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63E636-0E4E-4548-99E2-EABFEF4435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217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6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673036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200539" y="1606525"/>
            <a:ext cx="4015273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5400" dirty="0">
                <a:solidFill>
                  <a:srgbClr val="9CDCFE"/>
                </a:solidFill>
                <a:latin typeface="Consolas" panose="020B0609020204030204" pitchFamily="49" charset="0"/>
              </a:rPr>
              <a:t>เสียบปลั๊ก</a:t>
            </a:r>
            <a:r>
              <a:rPr lang="th-TH" sz="54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th-TH" sz="5400" dirty="0">
                <a:solidFill>
                  <a:srgbClr val="9CDCFE"/>
                </a:solidFill>
                <a:latin typeface="Consolas" panose="020B0609020204030204" pitchFamily="49" charset="0"/>
              </a:rPr>
              <a:t>กดสวิทช์</a:t>
            </a:r>
            <a:r>
              <a:rPr lang="th-TH" sz="54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th-TH" sz="5400" dirty="0">
                <a:solidFill>
                  <a:srgbClr val="9CDCFE"/>
                </a:solidFill>
                <a:latin typeface="Consolas" panose="020B0609020204030204" pitchFamily="49" charset="0"/>
              </a:rPr>
              <a:t>ไฟฟ้าไหลสู่มอเตอร์</a:t>
            </a:r>
            <a:r>
              <a:rPr lang="th-TH" sz="54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th-TH" sz="5400" dirty="0">
                <a:solidFill>
                  <a:srgbClr val="9CDCFE"/>
                </a:solidFill>
                <a:latin typeface="Consolas" panose="020B0609020204030204" pitchFamily="49" charset="0"/>
              </a:rPr>
              <a:t>ใบพัดหมุน</a:t>
            </a:r>
            <a:r>
              <a:rPr lang="th-TH" sz="54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  <a:endParaRPr lang="th-TH" sz="5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6016381" y="1279148"/>
            <a:ext cx="3276909" cy="10738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h-TH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พัดลม 1 ตัว </a:t>
            </a:r>
            <a:r>
              <a:rPr lang="en-US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  =</a:t>
            </a:r>
            <a:endParaRPr lang="th-TH" dirty="0">
              <a:solidFill>
                <a:schemeClr val="bg1"/>
              </a:solidFill>
              <a:latin typeface="Quark" panose="02000000000000000000" pitchFamily="50" charset="-34"/>
              <a:cs typeface="Quark" panose="02000000000000000000" pitchFamily="50" charset="-34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5682343" y="298580"/>
            <a:ext cx="0" cy="615820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/>
          <p:cNvSpPr txBox="1">
            <a:spLocks/>
          </p:cNvSpPr>
          <p:nvPr/>
        </p:nvSpPr>
        <p:spPr>
          <a:xfrm>
            <a:off x="6016381" y="2352972"/>
            <a:ext cx="3206369" cy="10738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h-TH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พัดลม 2 ตัว </a:t>
            </a:r>
            <a:r>
              <a:rPr lang="en-US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  =</a:t>
            </a:r>
            <a:endParaRPr lang="th-TH" dirty="0">
              <a:solidFill>
                <a:schemeClr val="bg1"/>
              </a:solidFill>
              <a:latin typeface="Quark" panose="02000000000000000000" pitchFamily="50" charset="-34"/>
              <a:cs typeface="Quark" panose="02000000000000000000" pitchFamily="50" charset="-34"/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9293290" y="1271477"/>
            <a:ext cx="2228151" cy="10738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h-TH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4 บรรทัด</a:t>
            </a: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9293289" y="2345301"/>
            <a:ext cx="2228151" cy="10738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h-TH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8 บรรทัด</a:t>
            </a: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6016381" y="3335796"/>
            <a:ext cx="3206369" cy="10738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h-TH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พัดลม 5 ตัว</a:t>
            </a:r>
            <a:r>
              <a:rPr lang="en-US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   =</a:t>
            </a:r>
            <a:endParaRPr lang="th-TH" dirty="0">
              <a:solidFill>
                <a:schemeClr val="bg1"/>
              </a:solidFill>
              <a:latin typeface="Quark" panose="02000000000000000000" pitchFamily="50" charset="-34"/>
              <a:cs typeface="Quark" panose="02000000000000000000" pitchFamily="50" charset="-34"/>
            </a:endParaRP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9293289" y="3328125"/>
            <a:ext cx="2228151" cy="10738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h-TH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20 บรรทัด</a:t>
            </a:r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6016380" y="4270796"/>
            <a:ext cx="3206369" cy="10738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h-TH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พัดลม 10 ตัว</a:t>
            </a:r>
            <a:r>
              <a:rPr lang="en-US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 =</a:t>
            </a:r>
            <a:endParaRPr lang="th-TH" dirty="0">
              <a:solidFill>
                <a:schemeClr val="bg1"/>
              </a:solidFill>
              <a:latin typeface="Quark" panose="02000000000000000000" pitchFamily="50" charset="-34"/>
              <a:cs typeface="Quark" panose="02000000000000000000" pitchFamily="50" charset="-34"/>
            </a:endParaRPr>
          </a:p>
        </p:txBody>
      </p:sp>
      <p:sp>
        <p:nvSpPr>
          <p:cNvPr id="18" name="Title 1"/>
          <p:cNvSpPr txBox="1">
            <a:spLocks/>
          </p:cNvSpPr>
          <p:nvPr/>
        </p:nvSpPr>
        <p:spPr>
          <a:xfrm>
            <a:off x="9293289" y="4310949"/>
            <a:ext cx="2228151" cy="10738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h-TH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40 บรรทัด</a:t>
            </a:r>
          </a:p>
        </p:txBody>
      </p:sp>
    </p:spTree>
    <p:extLst>
      <p:ext uri="{BB962C8B-B14F-4D97-AF65-F5344CB8AC3E}">
        <p14:creationId xmlns:p14="http://schemas.microsoft.com/office/powerpoint/2010/main" val="2189303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10" grpId="0"/>
      <p:bldP spid="11" grpId="0"/>
      <p:bldP spid="12" grpId="0"/>
      <p:bldP spid="13" grpId="0"/>
      <p:bldP spid="14" grpId="0"/>
      <p:bldP spid="16" grpId="0"/>
      <p:bldP spid="1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Image result for แอร์ 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6506" y="4507173"/>
            <a:ext cx="4572000" cy="178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ross 4"/>
          <p:cNvSpPr/>
          <p:nvPr/>
        </p:nvSpPr>
        <p:spPr>
          <a:xfrm rot="2700000">
            <a:off x="6641061" y="3309784"/>
            <a:ext cx="1367119" cy="1367119"/>
          </a:xfrm>
          <a:prstGeom prst="plus">
            <a:avLst>
              <a:gd name="adj" fmla="val 4492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960518" cy="6858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0518" y="0"/>
            <a:ext cx="1960518" cy="6858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1036" y="0"/>
            <a:ext cx="1960518" cy="6858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1554" y="0"/>
            <a:ext cx="1960518" cy="6858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2072" y="0"/>
            <a:ext cx="1960518" cy="6858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2590" y="0"/>
            <a:ext cx="1960518" cy="6858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22398" y="0"/>
            <a:ext cx="1960518" cy="6858000"/>
          </a:xfrm>
          <a:prstGeom prst="rect">
            <a:avLst/>
          </a:prstGeom>
        </p:spPr>
      </p:pic>
      <p:pic>
        <p:nvPicPr>
          <p:cNvPr id="2058" name="Picture 10" descr="https://sdl-stickershop.line.naver.jp/stickershop/v1/sticker/1317242/ANDROID/sticke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5446" y="775642"/>
            <a:ext cx="6209594" cy="6459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49585" y="3213808"/>
            <a:ext cx="1195831" cy="196142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49584" y="3409950"/>
            <a:ext cx="1195831" cy="196142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2334903" y="3026039"/>
            <a:ext cx="1542964" cy="61251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731403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644878" y="585386"/>
            <a:ext cx="6096000" cy="563231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6000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en-US" sz="6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th-TH" sz="6000" dirty="0">
                <a:solidFill>
                  <a:srgbClr val="DCDCAA"/>
                </a:solidFill>
                <a:latin typeface="Consolas" panose="020B0609020204030204" pitchFamily="49" charset="0"/>
              </a:rPr>
              <a:t>พัดลม</a:t>
            </a:r>
            <a:r>
              <a:rPr lang="th-TH" sz="6000" dirty="0">
                <a:solidFill>
                  <a:srgbClr val="D4D4D4"/>
                </a:solidFill>
                <a:latin typeface="Consolas" panose="020B0609020204030204" pitchFamily="49" charset="0"/>
              </a:rPr>
              <a:t>() {</a:t>
            </a:r>
          </a:p>
          <a:p>
            <a:r>
              <a:rPr lang="th-TH" sz="6000" dirty="0">
                <a:solidFill>
                  <a:srgbClr val="9CDCFE"/>
                </a:solidFill>
                <a:latin typeface="Consolas" panose="020B0609020204030204" pitchFamily="49" charset="0"/>
              </a:rPr>
              <a:t>	เสียบปลั๊ก</a:t>
            </a:r>
            <a:r>
              <a:rPr lang="th-TH" sz="60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th-TH" sz="6000" dirty="0">
                <a:solidFill>
                  <a:srgbClr val="9CDCFE"/>
                </a:solidFill>
                <a:latin typeface="Consolas" panose="020B0609020204030204" pitchFamily="49" charset="0"/>
              </a:rPr>
              <a:t>	กดสวิทช์</a:t>
            </a:r>
            <a:r>
              <a:rPr lang="th-TH" sz="60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th-TH" sz="6000" dirty="0">
                <a:solidFill>
                  <a:srgbClr val="9CDCFE"/>
                </a:solidFill>
                <a:latin typeface="Consolas" panose="020B0609020204030204" pitchFamily="49" charset="0"/>
              </a:rPr>
              <a:t>	ไฟฟ้าไหลสู่มอเตอร์</a:t>
            </a:r>
            <a:r>
              <a:rPr lang="th-TH" sz="60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th-TH" sz="6000" dirty="0">
                <a:solidFill>
                  <a:srgbClr val="9CDCFE"/>
                </a:solidFill>
                <a:latin typeface="Consolas" panose="020B0609020204030204" pitchFamily="49" charset="0"/>
              </a:rPr>
              <a:t>	ใบพัดหมุน</a:t>
            </a:r>
            <a:r>
              <a:rPr lang="th-TH" sz="60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th-TH" sz="60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  <a:endParaRPr lang="th-TH" sz="6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79269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6016381" y="747304"/>
            <a:ext cx="3276909" cy="10738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h-TH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พัดลม 1 ตัว </a:t>
            </a:r>
            <a:r>
              <a:rPr lang="en-US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  =</a:t>
            </a:r>
            <a:endParaRPr lang="th-TH" dirty="0">
              <a:solidFill>
                <a:schemeClr val="bg1"/>
              </a:solidFill>
              <a:latin typeface="Quark" panose="02000000000000000000" pitchFamily="50" charset="-34"/>
              <a:cs typeface="Quark" panose="02000000000000000000" pitchFamily="50" charset="-34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5682343" y="298580"/>
            <a:ext cx="0" cy="615820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1"/>
          <p:cNvSpPr txBox="1">
            <a:spLocks/>
          </p:cNvSpPr>
          <p:nvPr/>
        </p:nvSpPr>
        <p:spPr>
          <a:xfrm>
            <a:off x="6016381" y="1821128"/>
            <a:ext cx="3206369" cy="10738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h-TH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พัดลม 2 ตัว </a:t>
            </a:r>
            <a:r>
              <a:rPr lang="en-US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  =</a:t>
            </a:r>
            <a:endParaRPr lang="th-TH" dirty="0">
              <a:solidFill>
                <a:schemeClr val="bg1"/>
              </a:solidFill>
              <a:latin typeface="Quark" panose="02000000000000000000" pitchFamily="50" charset="-34"/>
              <a:cs typeface="Quark" panose="02000000000000000000" pitchFamily="50" charset="-34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9293290" y="739633"/>
            <a:ext cx="2228151" cy="10738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h-TH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1 บรรทัด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9293289" y="1813457"/>
            <a:ext cx="2228151" cy="10738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h-TH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2 บรรทัด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6016381" y="2803952"/>
            <a:ext cx="3206369" cy="10738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h-TH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พัดลม 5 ตัว</a:t>
            </a:r>
            <a:r>
              <a:rPr lang="en-US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   =</a:t>
            </a:r>
            <a:endParaRPr lang="th-TH" dirty="0">
              <a:solidFill>
                <a:schemeClr val="bg1"/>
              </a:solidFill>
              <a:latin typeface="Quark" panose="02000000000000000000" pitchFamily="50" charset="-34"/>
              <a:cs typeface="Quark" panose="02000000000000000000" pitchFamily="50" charset="-34"/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9293289" y="2796281"/>
            <a:ext cx="2228151" cy="10738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h-TH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5 บรรทัด</a:t>
            </a: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6016380" y="3738952"/>
            <a:ext cx="3206369" cy="10738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h-TH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พัดลม 20 ตัว</a:t>
            </a:r>
            <a:r>
              <a:rPr lang="en-US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 =</a:t>
            </a:r>
            <a:endParaRPr lang="th-TH" dirty="0">
              <a:solidFill>
                <a:schemeClr val="bg1"/>
              </a:solidFill>
              <a:latin typeface="Quark" panose="02000000000000000000" pitchFamily="50" charset="-34"/>
              <a:cs typeface="Quark" panose="02000000000000000000" pitchFamily="50" charset="-34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051585" y="2592852"/>
            <a:ext cx="3063659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9600" dirty="0">
                <a:solidFill>
                  <a:srgbClr val="DCDCAA"/>
                </a:solidFill>
                <a:latin typeface="Consolas" panose="020B0609020204030204" pitchFamily="49" charset="0"/>
              </a:rPr>
              <a:t>พัดลม</a:t>
            </a:r>
            <a:r>
              <a:rPr lang="th-TH" sz="9600" dirty="0">
                <a:solidFill>
                  <a:srgbClr val="D4D4D4"/>
                </a:solidFill>
                <a:latin typeface="Consolas" panose="020B0609020204030204" pitchFamily="49" charset="0"/>
              </a:rPr>
              <a:t>();</a:t>
            </a:r>
            <a:endParaRPr lang="th-TH" sz="9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5" name="Cross 14"/>
          <p:cNvSpPr/>
          <p:nvPr/>
        </p:nvSpPr>
        <p:spPr>
          <a:xfrm rot="2700000">
            <a:off x="6786511" y="3496596"/>
            <a:ext cx="1402613" cy="1402613"/>
          </a:xfrm>
          <a:prstGeom prst="plus">
            <a:avLst>
              <a:gd name="adj" fmla="val 4640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3074" name="Picture 2" descr="Image result for แอร์ 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3354" y="4402952"/>
            <a:ext cx="5019869" cy="2187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7919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  <p:bldP spid="9" grpId="0"/>
      <p:bldP spid="10" grpId="0"/>
      <p:bldP spid="11" grpId="0"/>
      <p:bldP spid="12" grpId="0"/>
      <p:bldP spid="1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423889" y="2126938"/>
            <a:ext cx="628158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200" dirty="0">
                <a:solidFill>
                  <a:srgbClr val="4EC9B0"/>
                </a:solidFill>
                <a:latin typeface="Consolas" panose="020B0609020204030204" pitchFamily="49" charset="0"/>
              </a:rPr>
              <a:t>console</a:t>
            </a:r>
            <a:r>
              <a:rPr lang="en-US" sz="72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7200" dirty="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en-US" sz="7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endParaRPr lang="en-US" sz="7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360459" y="3729640"/>
            <a:ext cx="463652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Parameter: </a:t>
            </a:r>
            <a:r>
              <a:rPr lang="th-TH" sz="44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พารามิเตอร์</a:t>
            </a:r>
            <a:endParaRPr lang="en-US" sz="4400" dirty="0">
              <a:solidFill>
                <a:schemeClr val="bg1"/>
              </a:solidFill>
              <a:latin typeface="Quark" panose="02000000000000000000" pitchFamily="50" charset="-34"/>
              <a:cs typeface="Quark" panose="02000000000000000000" pitchFamily="50" charset="-34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6911788" y="3367608"/>
            <a:ext cx="3402106" cy="0"/>
          </a:xfrm>
          <a:prstGeom prst="line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6733237" y="2126936"/>
            <a:ext cx="375920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200" dirty="0">
                <a:solidFill>
                  <a:srgbClr val="9CDCFE"/>
                </a:solidFill>
                <a:latin typeface="Consolas" panose="020B0609020204030204" pitchFamily="49" charset="0"/>
              </a:rPr>
              <a:t>message</a:t>
            </a:r>
            <a:endParaRPr lang="en-US" sz="7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354641" y="2126937"/>
            <a:ext cx="122128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2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  <a:endParaRPr lang="en-US" sz="7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7181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4.81481E-6 L -0.1418 0.00092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096" y="4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4.81481E-6 L 0.15013 -0.00047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500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5" grpId="0"/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736624" y="2407455"/>
            <a:ext cx="10799436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4800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en-US" sz="48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4800" dirty="0">
                <a:solidFill>
                  <a:srgbClr val="DCDCAA"/>
                </a:solidFill>
                <a:latin typeface="Consolas" panose="020B0609020204030204" pitchFamily="49" charset="0"/>
              </a:rPr>
              <a:t>greeting</a:t>
            </a:r>
            <a:r>
              <a:rPr lang="en-US" sz="48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en-US" sz="4800" dirty="0">
                <a:solidFill>
                  <a:srgbClr val="9CDCFE"/>
                </a:solidFill>
                <a:latin typeface="Consolas" panose="020B0609020204030204" pitchFamily="49" charset="0"/>
              </a:rPr>
              <a:t>name</a:t>
            </a:r>
            <a:r>
              <a:rPr lang="en-US" sz="4800" dirty="0">
                <a:solidFill>
                  <a:srgbClr val="D4D4D4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sz="4800" dirty="0">
                <a:solidFill>
                  <a:srgbClr val="4EC9B0"/>
                </a:solidFill>
                <a:latin typeface="Consolas" panose="020B0609020204030204" pitchFamily="49" charset="0"/>
              </a:rPr>
              <a:t>    console</a:t>
            </a:r>
            <a:r>
              <a:rPr lang="en-US" sz="48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4800" dirty="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en-US" sz="48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4800" dirty="0">
                <a:solidFill>
                  <a:srgbClr val="CE9178"/>
                </a:solidFill>
                <a:latin typeface="Consolas" panose="020B0609020204030204" pitchFamily="49" charset="0"/>
              </a:rPr>
              <a:t>'Hi, '</a:t>
            </a:r>
            <a:r>
              <a:rPr lang="en-US" sz="4800" dirty="0">
                <a:solidFill>
                  <a:srgbClr val="D4D4D4"/>
                </a:solidFill>
                <a:latin typeface="Consolas" panose="020B0609020204030204" pitchFamily="49" charset="0"/>
              </a:rPr>
              <a:t> + </a:t>
            </a:r>
            <a:r>
              <a:rPr lang="en-US" sz="4800" dirty="0">
                <a:solidFill>
                  <a:srgbClr val="9CDCFE"/>
                </a:solidFill>
                <a:latin typeface="Consolas" panose="020B0609020204030204" pitchFamily="49" charset="0"/>
              </a:rPr>
              <a:t>name</a:t>
            </a:r>
            <a:r>
              <a:rPr lang="en-US" sz="48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48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  <a:endParaRPr lang="en-US" sz="4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32858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394163" y="2007207"/>
            <a:ext cx="628890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dirty="0">
                <a:solidFill>
                  <a:srgbClr val="DCDCAA"/>
                </a:solidFill>
                <a:latin typeface="Consolas" panose="020B0609020204030204" pitchFamily="49" charset="0"/>
              </a:rPr>
              <a:t>greeting</a:t>
            </a:r>
            <a:r>
              <a:rPr lang="en-US" sz="5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5400" dirty="0">
                <a:solidFill>
                  <a:srgbClr val="CE9178"/>
                </a:solidFill>
                <a:latin typeface="Consolas" panose="020B0609020204030204" pitchFamily="49" charset="0"/>
              </a:rPr>
              <a:t>"Nut"</a:t>
            </a:r>
            <a:r>
              <a:rPr lang="en-US" sz="54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  <a:endParaRPr lang="en-US" sz="5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336176" y="3428075"/>
            <a:ext cx="1157791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1394163" y="3719619"/>
            <a:ext cx="285526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Hi, Nut</a:t>
            </a:r>
            <a:endParaRPr lang="en-US" sz="54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5417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536296" y="2773687"/>
            <a:ext cx="746871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6600" b="1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ฟังก์ชันสำหรับการคำนวณ</a:t>
            </a:r>
            <a:r>
              <a:rPr lang="en-US" sz="6600" b="1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:</a:t>
            </a:r>
            <a:r>
              <a:rPr lang="th-TH" sz="66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 </a:t>
            </a:r>
            <a:endParaRPr lang="en-US" sz="6600" dirty="0">
              <a:solidFill>
                <a:schemeClr val="bg1"/>
              </a:solidFill>
              <a:latin typeface="Quark" panose="02000000000000000000" pitchFamily="50" charset="-34"/>
              <a:cs typeface="Quark" panose="02000000000000000000" pitchFamily="50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256223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589681" y="4616246"/>
            <a:ext cx="7011327" cy="11938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th-TH" sz="72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เปิด </a:t>
            </a:r>
            <a:r>
              <a:rPr lang="en-US" sz="72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VS Code </a:t>
            </a:r>
            <a:r>
              <a:rPr lang="th-TH" sz="72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ครับ</a:t>
            </a:r>
            <a:endParaRPr lang="en-US" sz="6000" dirty="0">
              <a:solidFill>
                <a:schemeClr val="bg1"/>
              </a:solidFill>
              <a:latin typeface="Quark" panose="02000000000000000000" pitchFamily="50" charset="-34"/>
              <a:cs typeface="Quark" panose="02000000000000000000" pitchFamily="50" charset="-34"/>
            </a:endParaRPr>
          </a:p>
        </p:txBody>
      </p:sp>
      <p:pic>
        <p:nvPicPr>
          <p:cNvPr id="12" name="Picture 6" descr="Image result for vs code logo 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9349" y="724256"/>
            <a:ext cx="3891990" cy="3891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36642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646870" y="1770546"/>
            <a:ext cx="8925154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5400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en-US" sz="5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5400" dirty="0">
                <a:solidFill>
                  <a:srgbClr val="DCDCAA"/>
                </a:solidFill>
                <a:latin typeface="Consolas" panose="020B0609020204030204" pitchFamily="49" charset="0"/>
              </a:rPr>
              <a:t>add</a:t>
            </a:r>
            <a:r>
              <a:rPr lang="en-US" sz="5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5400" dirty="0">
                <a:solidFill>
                  <a:srgbClr val="9CDCFE"/>
                </a:solidFill>
                <a:latin typeface="Consolas" panose="020B0609020204030204" pitchFamily="49" charset="0"/>
              </a:rPr>
              <a:t>a</a:t>
            </a:r>
            <a:r>
              <a:rPr lang="en-US" sz="54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sz="5400" dirty="0">
                <a:solidFill>
                  <a:srgbClr val="9CDCFE"/>
                </a:solidFill>
                <a:latin typeface="Consolas" panose="020B0609020204030204" pitchFamily="49" charset="0"/>
              </a:rPr>
              <a:t>b</a:t>
            </a:r>
            <a:r>
              <a:rPr lang="en-US" sz="5400" dirty="0">
                <a:solidFill>
                  <a:srgbClr val="D4D4D4"/>
                </a:solidFill>
                <a:latin typeface="Consolas" panose="020B0609020204030204" pitchFamily="49" charset="0"/>
              </a:rPr>
              <a:t>) {</a:t>
            </a:r>
            <a:endParaRPr lang="th-TH" sz="5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endParaRPr lang="en-US" sz="5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54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  <a:endParaRPr lang="en-US" sz="5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907448" y="2601542"/>
            <a:ext cx="247375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dirty="0">
                <a:solidFill>
                  <a:srgbClr val="9CDCFE"/>
                </a:solidFill>
                <a:latin typeface="Consolas" panose="020B0609020204030204" pitchFamily="49" charset="0"/>
              </a:rPr>
              <a:t>a</a:t>
            </a:r>
            <a:r>
              <a:rPr lang="en-US" sz="5400" dirty="0">
                <a:solidFill>
                  <a:srgbClr val="D4D4D4"/>
                </a:solidFill>
                <a:latin typeface="Consolas" panose="020B0609020204030204" pitchFamily="49" charset="0"/>
              </a:rPr>
              <a:t> + </a:t>
            </a:r>
            <a:r>
              <a:rPr lang="en-US" sz="5400" dirty="0">
                <a:solidFill>
                  <a:srgbClr val="9CDCFE"/>
                </a:solidFill>
                <a:latin typeface="Consolas" panose="020B0609020204030204" pitchFamily="49" charset="0"/>
              </a:rPr>
              <a:t>b</a:t>
            </a:r>
            <a:r>
              <a:rPr lang="en-US" sz="54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40239977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414976" y="3719377"/>
            <a:ext cx="10515600" cy="10105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Programming for the </a:t>
            </a:r>
            <a:r>
              <a:rPr lang="en-US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Noobs</a:t>
            </a:r>
            <a:endParaRPr lang="en-US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0297551" y="4729906"/>
            <a:ext cx="1633025" cy="4250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400" dirty="0">
                <a:solidFill>
                  <a:schemeClr val="bg1"/>
                </a:solidFill>
                <a:cs typeface="Aharoni" panose="02010803020104030203" pitchFamily="2" charset="-79"/>
              </a:rPr>
              <a:t>Episode 4.5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9899644" y="5285030"/>
            <a:ext cx="2030932" cy="4554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4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Function Again</a:t>
            </a:r>
          </a:p>
        </p:txBody>
      </p:sp>
    </p:spTree>
    <p:extLst>
      <p:ext uri="{BB962C8B-B14F-4D97-AF65-F5344CB8AC3E}">
        <p14:creationId xmlns:p14="http://schemas.microsoft.com/office/powerpoint/2010/main" val="22552578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223538" y="493099"/>
            <a:ext cx="7712460" cy="15721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96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Variables: </a:t>
            </a:r>
            <a:r>
              <a:rPr lang="th-TH" sz="96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ตัวแปร</a:t>
            </a:r>
            <a:endParaRPr lang="en-US" sz="9600" dirty="0">
              <a:solidFill>
                <a:schemeClr val="bg1"/>
              </a:solidFill>
              <a:latin typeface="Quark" panose="02000000000000000000" pitchFamily="50" charset="-34"/>
              <a:cs typeface="Quark" panose="02000000000000000000" pitchFamily="50" charset="-34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657811" y="2913521"/>
            <a:ext cx="893846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400" dirty="0" err="1">
                <a:solidFill>
                  <a:srgbClr val="569CD6"/>
                </a:solidFill>
                <a:latin typeface="Consolas" panose="020B0609020204030204" pitchFamily="49" charset="0"/>
              </a:rPr>
              <a:t>var</a:t>
            </a:r>
            <a:r>
              <a:rPr lang="en-US" sz="5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5400" dirty="0">
                <a:solidFill>
                  <a:srgbClr val="9CDCFE"/>
                </a:solidFill>
                <a:latin typeface="Consolas" panose="020B0609020204030204" pitchFamily="49" charset="0"/>
              </a:rPr>
              <a:t>name</a:t>
            </a:r>
            <a:r>
              <a:rPr lang="en-US" sz="54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sz="5400" dirty="0">
                <a:solidFill>
                  <a:srgbClr val="CE9178"/>
                </a:solidFill>
                <a:latin typeface="Consolas" panose="020B0609020204030204" pitchFamily="49" charset="0"/>
              </a:rPr>
              <a:t>'Moonlight'</a:t>
            </a:r>
            <a:r>
              <a:rPr lang="en-US" sz="54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5400" dirty="0" err="1">
                <a:solidFill>
                  <a:srgbClr val="569CD6"/>
                </a:solidFill>
                <a:latin typeface="Consolas" panose="020B0609020204030204" pitchFamily="49" charset="0"/>
              </a:rPr>
              <a:t>var</a:t>
            </a:r>
            <a:r>
              <a:rPr lang="en-US" sz="5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5400" dirty="0">
                <a:solidFill>
                  <a:srgbClr val="9CDCFE"/>
                </a:solidFill>
                <a:latin typeface="Consolas" panose="020B0609020204030204" pitchFamily="49" charset="0"/>
              </a:rPr>
              <a:t>age</a:t>
            </a:r>
            <a:r>
              <a:rPr lang="en-US" sz="5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th-TH" sz="5400" dirty="0">
                <a:solidFill>
                  <a:srgbClr val="D4D4D4"/>
                </a:solidFill>
                <a:latin typeface="Consolas" panose="020B0609020204030204" pitchFamily="49" charset="0"/>
              </a:rPr>
              <a:t>   </a:t>
            </a:r>
            <a:r>
              <a:rPr lang="en-US" sz="5400" dirty="0">
                <a:solidFill>
                  <a:srgbClr val="D4D4D4"/>
                </a:solidFill>
                <a:latin typeface="Consolas" panose="020B0609020204030204" pitchFamily="49" charset="0"/>
              </a:rPr>
              <a:t>= </a:t>
            </a:r>
            <a:r>
              <a:rPr lang="en-US" sz="5400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sz="54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  <a:endParaRPr lang="en-US" sz="5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69219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/>
          <p:cNvCxnSpPr/>
          <p:nvPr/>
        </p:nvCxnSpPr>
        <p:spPr>
          <a:xfrm>
            <a:off x="336176" y="3428075"/>
            <a:ext cx="1157791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1394163" y="3719619"/>
            <a:ext cx="3618298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undefined</a:t>
            </a:r>
            <a:endParaRPr lang="en-US" sz="54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394163" y="734110"/>
            <a:ext cx="8925154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n-NO" sz="5400" dirty="0">
                <a:solidFill>
                  <a:srgbClr val="569CD6"/>
                </a:solidFill>
                <a:latin typeface="Consolas" panose="020B0609020204030204" pitchFamily="49" charset="0"/>
              </a:rPr>
              <a:t>var</a:t>
            </a:r>
            <a:r>
              <a:rPr lang="nn-NO" sz="5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nn-NO" sz="5400" dirty="0">
                <a:solidFill>
                  <a:srgbClr val="9CDCFE"/>
                </a:solidFill>
                <a:latin typeface="Consolas" panose="020B0609020204030204" pitchFamily="49" charset="0"/>
              </a:rPr>
              <a:t>sum</a:t>
            </a:r>
            <a:r>
              <a:rPr lang="nn-NO" sz="54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nn-NO" sz="5400" dirty="0">
                <a:solidFill>
                  <a:srgbClr val="DCDCAA"/>
                </a:solidFill>
                <a:latin typeface="Consolas" panose="020B0609020204030204" pitchFamily="49" charset="0"/>
              </a:rPr>
              <a:t>add</a:t>
            </a:r>
            <a:r>
              <a:rPr lang="nn-NO" sz="5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nn-NO" sz="5400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nn-NO" sz="54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nn-NO" sz="5400" dirty="0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nn-NO" sz="54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nn-NO" sz="5400" dirty="0">
                <a:solidFill>
                  <a:srgbClr val="4EC9B0"/>
                </a:solidFill>
                <a:latin typeface="Consolas" panose="020B0609020204030204" pitchFamily="49" charset="0"/>
              </a:rPr>
              <a:t>console</a:t>
            </a:r>
            <a:r>
              <a:rPr lang="nn-NO" sz="54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nn-NO" sz="5400" dirty="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nn-NO" sz="5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nn-NO" sz="5400" dirty="0">
                <a:solidFill>
                  <a:srgbClr val="9CDCFE"/>
                </a:solidFill>
                <a:latin typeface="Consolas" panose="020B0609020204030204" pitchFamily="49" charset="0"/>
              </a:rPr>
              <a:t>sum</a:t>
            </a:r>
            <a:r>
              <a:rPr lang="nn-NO" sz="54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3835411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62990" y="1872734"/>
            <a:ext cx="7346883" cy="34163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undefined:</a:t>
            </a:r>
          </a:p>
          <a:p>
            <a:r>
              <a:rPr lang="th-TH" sz="54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คือการบ่งบอกว่า</a:t>
            </a:r>
          </a:p>
          <a:p>
            <a:r>
              <a:rPr lang="th-TH" sz="54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ยังไม่มีการกำหนดค่าให้ เช่น</a:t>
            </a:r>
            <a:r>
              <a:rPr lang="en-US" sz="54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:-</a:t>
            </a:r>
            <a:endParaRPr lang="th-TH" sz="5400" dirty="0">
              <a:solidFill>
                <a:schemeClr val="bg1"/>
              </a:solidFill>
              <a:latin typeface="Quark" panose="02000000000000000000" pitchFamily="50" charset="-34"/>
              <a:cs typeface="Quark" panose="02000000000000000000" pitchFamily="50" charset="-34"/>
            </a:endParaRPr>
          </a:p>
          <a:p>
            <a:r>
              <a:rPr lang="th-TH" sz="54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ยังไม่ได้กำหนดค่าให้ตัวแปร เป็นต้น</a:t>
            </a:r>
            <a:endParaRPr lang="en-US" sz="5400" dirty="0">
              <a:solidFill>
                <a:schemeClr val="bg1"/>
              </a:solidFill>
              <a:latin typeface="Quark" panose="02000000000000000000" pitchFamily="50" charset="-34"/>
              <a:cs typeface="Quark" panose="02000000000000000000" pitchFamily="50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146668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646870" y="1770546"/>
            <a:ext cx="8925154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5400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en-US" sz="5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5400" dirty="0">
                <a:solidFill>
                  <a:srgbClr val="DCDCAA"/>
                </a:solidFill>
                <a:latin typeface="Consolas" panose="020B0609020204030204" pitchFamily="49" charset="0"/>
              </a:rPr>
              <a:t>add</a:t>
            </a:r>
            <a:r>
              <a:rPr lang="en-US" sz="5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5400" dirty="0">
                <a:solidFill>
                  <a:srgbClr val="9CDCFE"/>
                </a:solidFill>
                <a:latin typeface="Consolas" panose="020B0609020204030204" pitchFamily="49" charset="0"/>
              </a:rPr>
              <a:t>a</a:t>
            </a:r>
            <a:r>
              <a:rPr lang="en-US" sz="54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sz="5400" dirty="0">
                <a:solidFill>
                  <a:srgbClr val="9CDCFE"/>
                </a:solidFill>
                <a:latin typeface="Consolas" panose="020B0609020204030204" pitchFamily="49" charset="0"/>
              </a:rPr>
              <a:t>b</a:t>
            </a:r>
            <a:r>
              <a:rPr lang="en-US" sz="5400" dirty="0">
                <a:solidFill>
                  <a:srgbClr val="D4D4D4"/>
                </a:solidFill>
                <a:latin typeface="Consolas" panose="020B0609020204030204" pitchFamily="49" charset="0"/>
              </a:rPr>
              <a:t>) {</a:t>
            </a:r>
            <a:endParaRPr lang="th-TH" sz="5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endParaRPr lang="en-US" sz="5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54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  <a:endParaRPr lang="en-US" sz="5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907448" y="2601542"/>
            <a:ext cx="247375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dirty="0">
                <a:solidFill>
                  <a:srgbClr val="9CDCFE"/>
                </a:solidFill>
                <a:latin typeface="Consolas" panose="020B0609020204030204" pitchFamily="49" charset="0"/>
              </a:rPr>
              <a:t>a</a:t>
            </a:r>
            <a:r>
              <a:rPr lang="en-US" sz="5400" dirty="0">
                <a:solidFill>
                  <a:srgbClr val="D4D4D4"/>
                </a:solidFill>
                <a:latin typeface="Consolas" panose="020B0609020204030204" pitchFamily="49" charset="0"/>
              </a:rPr>
              <a:t> + </a:t>
            </a:r>
            <a:r>
              <a:rPr lang="en-US" sz="5400" dirty="0">
                <a:solidFill>
                  <a:srgbClr val="9CDCFE"/>
                </a:solidFill>
                <a:latin typeface="Consolas" panose="020B0609020204030204" pitchFamily="49" charset="0"/>
              </a:rPr>
              <a:t>b</a:t>
            </a:r>
            <a:r>
              <a:rPr lang="en-US" sz="54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6" name="Rectangle 5"/>
          <p:cNvSpPr/>
          <p:nvPr/>
        </p:nvSpPr>
        <p:spPr>
          <a:xfrm>
            <a:off x="2878060" y="2601542"/>
            <a:ext cx="253252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400" dirty="0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endParaRPr lang="en-US" sz="5400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6676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2.22222E-6 L 0.21381 0.0004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690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/>
          <p:cNvCxnSpPr/>
          <p:nvPr/>
        </p:nvCxnSpPr>
        <p:spPr>
          <a:xfrm>
            <a:off x="336176" y="3428075"/>
            <a:ext cx="1157791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1394163" y="3719619"/>
            <a:ext cx="56618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3</a:t>
            </a:r>
            <a:endParaRPr lang="en-US" sz="54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394163" y="734110"/>
            <a:ext cx="8925154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n-NO" sz="5400" dirty="0">
                <a:solidFill>
                  <a:srgbClr val="569CD6"/>
                </a:solidFill>
                <a:latin typeface="Consolas" panose="020B0609020204030204" pitchFamily="49" charset="0"/>
              </a:rPr>
              <a:t>var</a:t>
            </a:r>
            <a:r>
              <a:rPr lang="nn-NO" sz="5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nn-NO" sz="5400" dirty="0">
                <a:solidFill>
                  <a:srgbClr val="9CDCFE"/>
                </a:solidFill>
                <a:latin typeface="Consolas" panose="020B0609020204030204" pitchFamily="49" charset="0"/>
              </a:rPr>
              <a:t>sum</a:t>
            </a:r>
            <a:r>
              <a:rPr lang="nn-NO" sz="54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nn-NO" sz="5400" dirty="0">
                <a:solidFill>
                  <a:srgbClr val="DCDCAA"/>
                </a:solidFill>
                <a:latin typeface="Consolas" panose="020B0609020204030204" pitchFamily="49" charset="0"/>
              </a:rPr>
              <a:t>add</a:t>
            </a:r>
            <a:r>
              <a:rPr lang="nn-NO" sz="5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nn-NO" sz="5400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nn-NO" sz="54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nn-NO" sz="5400" dirty="0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nn-NO" sz="54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nn-NO" sz="5400" dirty="0">
                <a:solidFill>
                  <a:srgbClr val="4EC9B0"/>
                </a:solidFill>
                <a:latin typeface="Consolas" panose="020B0609020204030204" pitchFamily="49" charset="0"/>
              </a:rPr>
              <a:t>console</a:t>
            </a:r>
            <a:r>
              <a:rPr lang="nn-NO" sz="54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nn-NO" sz="5400" dirty="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nn-NO" sz="5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nn-NO" sz="5400" dirty="0">
                <a:solidFill>
                  <a:srgbClr val="9CDCFE"/>
                </a:solidFill>
                <a:latin typeface="Consolas" panose="020B0609020204030204" pitchFamily="49" charset="0"/>
              </a:rPr>
              <a:t>sum</a:t>
            </a:r>
            <a:r>
              <a:rPr lang="nn-NO" sz="54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1342746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DA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571500"/>
            <a:ext cx="7620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914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Image result for dirty clothes png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0650" y="2733675"/>
            <a:ext cx="1752600" cy="2397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Image result for dirty clothes 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1894" y="2703941"/>
            <a:ext cx="1752600" cy="2397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Image result for laundry machine 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1013" y="1400174"/>
            <a:ext cx="3605543" cy="433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7741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3.7037E-7 L 0.29219 0.00162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609" y="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-1.48148E-6 L 0.33476 -0.00231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732" y="-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349091" y="1923961"/>
            <a:ext cx="9817669" cy="280076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4400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en-US" sz="4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th-TH" sz="4400" dirty="0">
                <a:solidFill>
                  <a:srgbClr val="DCDCAA"/>
                </a:solidFill>
                <a:latin typeface="Consolas" panose="020B0609020204030204" pitchFamily="49" charset="0"/>
              </a:rPr>
              <a:t>เครื่องซักผ้า</a:t>
            </a:r>
            <a:r>
              <a:rPr lang="th-TH" sz="4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th-TH" sz="4400" dirty="0">
                <a:solidFill>
                  <a:srgbClr val="9CDCFE"/>
                </a:solidFill>
                <a:latin typeface="Consolas" panose="020B0609020204030204" pitchFamily="49" charset="0"/>
              </a:rPr>
              <a:t>ผ้าเก่า</a:t>
            </a:r>
            <a:r>
              <a:rPr lang="th-TH" sz="4400" dirty="0">
                <a:solidFill>
                  <a:srgbClr val="D4D4D4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sz="4400" dirty="0">
                <a:solidFill>
                  <a:srgbClr val="569CD6"/>
                </a:solidFill>
                <a:latin typeface="Consolas" panose="020B0609020204030204" pitchFamily="49" charset="0"/>
              </a:rPr>
              <a:t>	</a:t>
            </a:r>
            <a:r>
              <a:rPr lang="en-US" sz="4400" dirty="0" err="1">
                <a:solidFill>
                  <a:srgbClr val="569CD6"/>
                </a:solidFill>
                <a:latin typeface="Consolas" panose="020B0609020204030204" pitchFamily="49" charset="0"/>
              </a:rPr>
              <a:t>var</a:t>
            </a:r>
            <a:r>
              <a:rPr lang="en-US" sz="4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th-TH" sz="4400" dirty="0">
                <a:solidFill>
                  <a:srgbClr val="9CDCFE"/>
                </a:solidFill>
                <a:latin typeface="Consolas" panose="020B0609020204030204" pitchFamily="49" charset="0"/>
              </a:rPr>
              <a:t>ผ้าใหม่</a:t>
            </a:r>
            <a:r>
              <a:rPr lang="th-TH" sz="44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th-TH" sz="4400" dirty="0">
                <a:solidFill>
                  <a:srgbClr val="9CDCFE"/>
                </a:solidFill>
                <a:latin typeface="Consolas" panose="020B0609020204030204" pitchFamily="49" charset="0"/>
              </a:rPr>
              <a:t>ผ้าเก่า</a:t>
            </a:r>
            <a:r>
              <a:rPr lang="th-TH" sz="4400" dirty="0">
                <a:solidFill>
                  <a:srgbClr val="D4D4D4"/>
                </a:solidFill>
                <a:latin typeface="Consolas" panose="020B0609020204030204" pitchFamily="49" charset="0"/>
              </a:rPr>
              <a:t> + </a:t>
            </a:r>
            <a:r>
              <a:rPr lang="th-TH" sz="4400" dirty="0">
                <a:solidFill>
                  <a:srgbClr val="9CDCFE"/>
                </a:solidFill>
                <a:latin typeface="Consolas" panose="020B0609020204030204" pitchFamily="49" charset="0"/>
              </a:rPr>
              <a:t>น้ำ</a:t>
            </a:r>
            <a:r>
              <a:rPr lang="th-TH" sz="4400" dirty="0">
                <a:solidFill>
                  <a:srgbClr val="D4D4D4"/>
                </a:solidFill>
                <a:latin typeface="Consolas" panose="020B0609020204030204" pitchFamily="49" charset="0"/>
              </a:rPr>
              <a:t> + </a:t>
            </a:r>
            <a:r>
              <a:rPr lang="th-TH" sz="4400" dirty="0">
                <a:solidFill>
                  <a:srgbClr val="9CDCFE"/>
                </a:solidFill>
                <a:latin typeface="Consolas" panose="020B0609020204030204" pitchFamily="49" charset="0"/>
              </a:rPr>
              <a:t>แฟ่บ</a:t>
            </a:r>
            <a:r>
              <a:rPr lang="th-TH" sz="4400" dirty="0">
                <a:solidFill>
                  <a:srgbClr val="D4D4D4"/>
                </a:solidFill>
                <a:latin typeface="Consolas" panose="020B0609020204030204" pitchFamily="49" charset="0"/>
              </a:rPr>
              <a:t> + </a:t>
            </a:r>
            <a:r>
              <a:rPr lang="th-TH" sz="4400" dirty="0">
                <a:solidFill>
                  <a:srgbClr val="9CDCFE"/>
                </a:solidFill>
                <a:latin typeface="Consolas" panose="020B0609020204030204" pitchFamily="49" charset="0"/>
              </a:rPr>
              <a:t>น้ำยาปรับผ้านุ่ม</a:t>
            </a:r>
            <a:r>
              <a:rPr lang="th-TH" sz="44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4400" dirty="0">
                <a:solidFill>
                  <a:srgbClr val="C586C0"/>
                </a:solidFill>
                <a:latin typeface="Consolas" panose="020B0609020204030204" pitchFamily="49" charset="0"/>
              </a:rPr>
              <a:t>	return</a:t>
            </a:r>
            <a:r>
              <a:rPr lang="en-US" sz="4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th-TH" sz="4400" dirty="0">
                <a:solidFill>
                  <a:srgbClr val="9CDCFE"/>
                </a:solidFill>
                <a:latin typeface="Consolas" panose="020B0609020204030204" pitchFamily="49" charset="0"/>
              </a:rPr>
              <a:t>ผ้าใหม่</a:t>
            </a:r>
            <a:r>
              <a:rPr lang="th-TH" sz="44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th-TH" sz="44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  <a:endParaRPr lang="th-TH" sz="4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75795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962990" y="1872734"/>
            <a:ext cx="9203160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return:</a:t>
            </a:r>
          </a:p>
          <a:p>
            <a:r>
              <a:rPr lang="th-TH" sz="54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คือการส่งค่ากลับมายังผู้เรียกใช้งานฟังก์ชัน </a:t>
            </a:r>
            <a:endParaRPr lang="en-US" sz="5400" dirty="0">
              <a:solidFill>
                <a:schemeClr val="bg1"/>
              </a:solidFill>
              <a:latin typeface="Quark" panose="02000000000000000000" pitchFamily="50" charset="-34"/>
              <a:cs typeface="Quark" panose="02000000000000000000" pitchFamily="50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493796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62990" y="1872734"/>
            <a:ext cx="124425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5400" b="1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เช่น</a:t>
            </a:r>
            <a:r>
              <a:rPr lang="en-US" sz="5400" b="1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:</a:t>
            </a:r>
            <a:r>
              <a:rPr lang="th-TH" sz="54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 </a:t>
            </a:r>
            <a:endParaRPr lang="en-US" sz="5400" dirty="0">
              <a:solidFill>
                <a:schemeClr val="bg1"/>
              </a:solidFill>
              <a:latin typeface="Quark" panose="02000000000000000000" pitchFamily="50" charset="-34"/>
              <a:cs typeface="Quark" panose="02000000000000000000" pitchFamily="50" charset="-34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962990" y="2796064"/>
            <a:ext cx="694933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err="1">
                <a:solidFill>
                  <a:srgbClr val="569CD6"/>
                </a:solidFill>
                <a:latin typeface="Consolas" panose="020B0609020204030204" pitchFamily="49" charset="0"/>
              </a:rPr>
              <a:t>var</a:t>
            </a:r>
            <a:r>
              <a:rPr lang="en-US" sz="48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4800" dirty="0">
                <a:solidFill>
                  <a:srgbClr val="9CDCFE"/>
                </a:solidFill>
                <a:latin typeface="Consolas" panose="020B0609020204030204" pitchFamily="49" charset="0"/>
              </a:rPr>
              <a:t>sum</a:t>
            </a:r>
            <a:r>
              <a:rPr lang="en-US" sz="48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sz="4800" dirty="0">
                <a:solidFill>
                  <a:srgbClr val="DCDCAA"/>
                </a:solidFill>
                <a:latin typeface="Consolas" panose="020B0609020204030204" pitchFamily="49" charset="0"/>
              </a:rPr>
              <a:t>add</a:t>
            </a:r>
            <a:r>
              <a:rPr lang="en-US" sz="48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4800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sz="48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sz="4800" dirty="0">
                <a:solidFill>
                  <a:srgbClr val="B5CEA8"/>
                </a:solidFill>
                <a:latin typeface="Consolas" panose="020B0609020204030204" pitchFamily="49" charset="0"/>
              </a:rPr>
              <a:t>3</a:t>
            </a:r>
            <a:r>
              <a:rPr lang="en-US" sz="48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  <a:endParaRPr lang="en-US" sz="4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962990" y="3704095"/>
            <a:ext cx="390523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>
                <a:solidFill>
                  <a:srgbClr val="569CD6"/>
                </a:solidFill>
                <a:latin typeface="Consolas" panose="020B0609020204030204" pitchFamily="49" charset="0"/>
              </a:rPr>
              <a:t>    </a:t>
            </a:r>
            <a:r>
              <a:rPr lang="en-US" sz="4800" dirty="0">
                <a:solidFill>
                  <a:srgbClr val="9CDCFE"/>
                </a:solidFill>
                <a:latin typeface="Consolas" panose="020B0609020204030204" pitchFamily="49" charset="0"/>
              </a:rPr>
              <a:t>sum</a:t>
            </a:r>
            <a:r>
              <a:rPr lang="en-US" sz="48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sz="4800" dirty="0">
                <a:solidFill>
                  <a:srgbClr val="B5CEA8"/>
                </a:solidFill>
                <a:latin typeface="Consolas" panose="020B0609020204030204" pitchFamily="49" charset="0"/>
              </a:rPr>
              <a:t>4</a:t>
            </a:r>
            <a:endParaRPr lang="en-US" sz="4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3969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223538" y="493099"/>
            <a:ext cx="7712460" cy="15721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96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Function: </a:t>
            </a:r>
            <a:r>
              <a:rPr lang="th-TH" sz="96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ฟังก์ชัน</a:t>
            </a:r>
            <a:endParaRPr lang="en-US" sz="9600" dirty="0">
              <a:solidFill>
                <a:schemeClr val="bg1"/>
              </a:solidFill>
              <a:latin typeface="Quark" panose="02000000000000000000" pitchFamily="50" charset="-34"/>
              <a:cs typeface="Quark" panose="02000000000000000000" pitchFamily="50" charset="-34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942705" y="2550476"/>
            <a:ext cx="8925154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5400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en-US" sz="5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5400" dirty="0">
                <a:solidFill>
                  <a:srgbClr val="DCDCAA"/>
                </a:solidFill>
                <a:latin typeface="Consolas" panose="020B0609020204030204" pitchFamily="49" charset="0"/>
              </a:rPr>
              <a:t>greeting</a:t>
            </a:r>
            <a:r>
              <a:rPr lang="en-US" sz="5400" dirty="0">
                <a:solidFill>
                  <a:srgbClr val="D4D4D4"/>
                </a:solidFill>
                <a:latin typeface="Consolas" panose="020B0609020204030204" pitchFamily="49" charset="0"/>
              </a:rPr>
              <a:t> () {</a:t>
            </a:r>
          </a:p>
          <a:p>
            <a:r>
              <a:rPr lang="th-TH" sz="5400" dirty="0">
                <a:solidFill>
                  <a:srgbClr val="4EC9B0"/>
                </a:solidFill>
                <a:latin typeface="Consolas" panose="020B0609020204030204" pitchFamily="49" charset="0"/>
              </a:rPr>
              <a:t>          </a:t>
            </a:r>
            <a:r>
              <a:rPr lang="en-US" sz="5400" dirty="0">
                <a:solidFill>
                  <a:srgbClr val="4EC9B0"/>
                </a:solidFill>
                <a:latin typeface="Consolas" panose="020B0609020204030204" pitchFamily="49" charset="0"/>
              </a:rPr>
              <a:t>console</a:t>
            </a:r>
            <a:r>
              <a:rPr lang="en-US" sz="54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5400" dirty="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en-US" sz="5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5400" dirty="0">
                <a:solidFill>
                  <a:srgbClr val="CE9178"/>
                </a:solidFill>
                <a:latin typeface="Consolas" panose="020B0609020204030204" pitchFamily="49" charset="0"/>
              </a:rPr>
              <a:t>'Hi'</a:t>
            </a:r>
            <a:r>
              <a:rPr lang="en-US" sz="54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54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  <a:endParaRPr lang="en-US" sz="5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96374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2743199" y="2581835"/>
            <a:ext cx="6684804" cy="1586752"/>
            <a:chOff x="2568388" y="2581835"/>
            <a:chExt cx="6684804" cy="1586752"/>
          </a:xfrm>
        </p:grpSpPr>
        <p:sp>
          <p:nvSpPr>
            <p:cNvPr id="4" name="Rectangle 3"/>
            <p:cNvSpPr/>
            <p:nvPr/>
          </p:nvSpPr>
          <p:spPr>
            <a:xfrm>
              <a:off x="4020669" y="2695142"/>
              <a:ext cx="5232523" cy="14465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800" b="1" dirty="0" err="1">
                  <a:solidFill>
                    <a:schemeClr val="bg1"/>
                  </a:solidFill>
                  <a:latin typeface="Quark" panose="02000000000000000000" pitchFamily="50" charset="-34"/>
                  <a:cs typeface="Quark" panose="02000000000000000000" pitchFamily="50" charset="-34"/>
                </a:rPr>
                <a:t>eak</a:t>
              </a:r>
              <a:r>
                <a:rPr lang="en-US" sz="8800" b="1" dirty="0">
                  <a:solidFill>
                    <a:schemeClr val="bg1"/>
                  </a:solidFill>
                  <a:latin typeface="Quark" panose="02000000000000000000" pitchFamily="50" charset="-34"/>
                  <a:cs typeface="Quark" panose="02000000000000000000" pitchFamily="50" charset="-34"/>
                </a:rPr>
                <a:t> 15 </a:t>
              </a:r>
              <a:r>
                <a:rPr lang="th-TH" sz="8800" b="1" dirty="0">
                  <a:solidFill>
                    <a:schemeClr val="bg1"/>
                  </a:solidFill>
                  <a:latin typeface="Quark" panose="02000000000000000000" pitchFamily="50" charset="-34"/>
                  <a:cs typeface="Quark" panose="02000000000000000000" pitchFamily="50" charset="-34"/>
                </a:rPr>
                <a:t>นาที</a:t>
              </a:r>
              <a:endParaRPr lang="en-US" sz="8800" b="1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endParaRPr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2568388" y="2581835"/>
              <a:ext cx="1452282" cy="1586752"/>
              <a:chOff x="1344706" y="2689412"/>
              <a:chExt cx="1452282" cy="1586752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1344706" y="2689412"/>
                <a:ext cx="1452282" cy="1452282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200" dirty="0">
                  <a:latin typeface="Quark" panose="02000000000000000000" pitchFamily="50" charset="-34"/>
                  <a:cs typeface="Quark" panose="02000000000000000000" pitchFamily="50" charset="-34"/>
                </a:endParaRPr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1480781" y="2829614"/>
                <a:ext cx="1180131" cy="144655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8800" b="1" dirty="0">
                    <a:solidFill>
                      <a:schemeClr val="bg1"/>
                    </a:solidFill>
                    <a:latin typeface="Quark" panose="02000000000000000000" pitchFamily="50" charset="-34"/>
                    <a:cs typeface="Quark" panose="02000000000000000000" pitchFamily="50" charset="-34"/>
                  </a:rPr>
                  <a:t>Br</a:t>
                </a:r>
                <a:endParaRPr lang="en-US" sz="8000" dirty="0">
                  <a:latin typeface="Quark" panose="02000000000000000000" pitchFamily="50" charset="-34"/>
                  <a:cs typeface="Quark" panose="02000000000000000000" pitchFamily="50" charset="-34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477615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95350" y="333494"/>
            <a:ext cx="4174541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8800" b="1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แบบฝึกหัด</a:t>
            </a:r>
            <a:r>
              <a:rPr lang="en-US" sz="8800" b="1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:</a:t>
            </a:r>
          </a:p>
        </p:txBody>
      </p:sp>
      <p:sp>
        <p:nvSpPr>
          <p:cNvPr id="5" name="Rectangle 4"/>
          <p:cNvSpPr/>
          <p:nvPr/>
        </p:nvSpPr>
        <p:spPr>
          <a:xfrm>
            <a:off x="962990" y="1872734"/>
            <a:ext cx="1096486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54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จงสร้างฟังก์ชันเพื่อใช้ในการคำนวณทางคณิตศาสตร์</a:t>
            </a:r>
          </a:p>
        </p:txBody>
      </p:sp>
    </p:spTree>
    <p:extLst>
      <p:ext uri="{BB962C8B-B14F-4D97-AF65-F5344CB8AC3E}">
        <p14:creationId xmlns:p14="http://schemas.microsoft.com/office/powerpoint/2010/main" val="449389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95350" y="333494"/>
            <a:ext cx="4620176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8800" b="1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พื้นที่วงกลม</a:t>
            </a:r>
            <a:r>
              <a:rPr lang="en-US" sz="8800" b="1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:</a:t>
            </a:r>
          </a:p>
        </p:txBody>
      </p:sp>
      <p:sp>
        <p:nvSpPr>
          <p:cNvPr id="6" name="Rectangle 5"/>
          <p:cNvSpPr/>
          <p:nvPr/>
        </p:nvSpPr>
        <p:spPr>
          <a:xfrm>
            <a:off x="4593025" y="2789545"/>
            <a:ext cx="3355406" cy="18620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8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= </a:t>
            </a:r>
            <a:r>
              <a:rPr lang="el-GR" sz="115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π</a:t>
            </a:r>
            <a:r>
              <a:rPr lang="en-US" sz="88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 x r</a:t>
            </a:r>
            <a:endParaRPr lang="th-TH" sz="8800" dirty="0">
              <a:solidFill>
                <a:schemeClr val="bg1"/>
              </a:solidFill>
              <a:latin typeface="Quark" panose="02000000000000000000" pitchFamily="50" charset="-34"/>
              <a:cs typeface="Quark" panose="02000000000000000000" pitchFamily="50" charset="-34"/>
            </a:endParaRPr>
          </a:p>
        </p:txBody>
      </p:sp>
      <p:sp>
        <p:nvSpPr>
          <p:cNvPr id="2" name="Oval 1"/>
          <p:cNvSpPr/>
          <p:nvPr/>
        </p:nvSpPr>
        <p:spPr>
          <a:xfrm>
            <a:off x="1600200" y="2450991"/>
            <a:ext cx="2123658" cy="2123658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7797739" y="3180918"/>
            <a:ext cx="4539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2</a:t>
            </a:r>
          </a:p>
        </p:txBody>
      </p:sp>
      <p:sp>
        <p:nvSpPr>
          <p:cNvPr id="5" name="Rectangle 4"/>
          <p:cNvSpPr/>
          <p:nvPr/>
        </p:nvSpPr>
        <p:spPr>
          <a:xfrm>
            <a:off x="4828916" y="4734103"/>
            <a:ext cx="215956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 err="1">
                <a:solidFill>
                  <a:srgbClr val="4EC9B0"/>
                </a:solidFill>
                <a:latin typeface="Consolas" panose="020B0609020204030204" pitchFamily="49" charset="0"/>
              </a:rPr>
              <a:t>Math</a:t>
            </a:r>
            <a:r>
              <a:rPr lang="en-US" sz="4000" dirty="0" err="1">
                <a:solidFill>
                  <a:srgbClr val="D4D4D4"/>
                </a:solidFill>
                <a:latin typeface="Consolas" panose="020B0609020204030204" pitchFamily="49" charset="0"/>
              </a:rPr>
              <a:t>.PI</a:t>
            </a:r>
            <a:endParaRPr lang="en-US" sz="4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5908699" y="4281244"/>
            <a:ext cx="0" cy="408334"/>
          </a:xfrm>
          <a:prstGeom prst="line">
            <a:avLst/>
          </a:prstGeom>
          <a:ln w="38100"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7948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" grpId="0" animBg="1"/>
      <p:bldP spid="3" grpId="0"/>
      <p:bldP spid="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8897" y="1315697"/>
            <a:ext cx="8892904" cy="5542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421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95350" y="333494"/>
            <a:ext cx="7920758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8800" b="1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ปริมาตรทรงลูกบาศก์</a:t>
            </a:r>
            <a:r>
              <a:rPr lang="en-US" sz="8800" b="1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:</a:t>
            </a:r>
          </a:p>
        </p:txBody>
      </p:sp>
      <p:sp>
        <p:nvSpPr>
          <p:cNvPr id="6" name="Rectangle 5"/>
          <p:cNvSpPr/>
          <p:nvPr/>
        </p:nvSpPr>
        <p:spPr>
          <a:xfrm>
            <a:off x="4593025" y="2789545"/>
            <a:ext cx="2855269" cy="18620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8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= </a:t>
            </a:r>
            <a:r>
              <a:rPr lang="th-TH" sz="115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ด้าน</a:t>
            </a:r>
            <a:endParaRPr lang="th-TH" sz="8800" dirty="0">
              <a:solidFill>
                <a:schemeClr val="bg1"/>
              </a:solidFill>
              <a:latin typeface="Quark" panose="02000000000000000000" pitchFamily="50" charset="-34"/>
              <a:cs typeface="Quark" panose="02000000000000000000" pitchFamily="50" charset="-34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245289" y="2707035"/>
            <a:ext cx="59022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3</a:t>
            </a:r>
          </a:p>
        </p:txBody>
      </p:sp>
      <p:pic>
        <p:nvPicPr>
          <p:cNvPr id="6150" name="Picture 6" descr="Image result for the cube transformers 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300" y="2371724"/>
            <a:ext cx="3011690" cy="2981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3378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3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95350" y="333494"/>
            <a:ext cx="6449201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8800" b="1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ปริมาตรทรงกลม</a:t>
            </a:r>
            <a:r>
              <a:rPr lang="en-US" sz="8800" b="1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:</a:t>
            </a:r>
          </a:p>
        </p:txBody>
      </p:sp>
      <p:sp>
        <p:nvSpPr>
          <p:cNvPr id="6" name="Rectangle 5"/>
          <p:cNvSpPr/>
          <p:nvPr/>
        </p:nvSpPr>
        <p:spPr>
          <a:xfrm>
            <a:off x="4593025" y="2789545"/>
            <a:ext cx="5256567" cy="18620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8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=    x </a:t>
            </a:r>
            <a:r>
              <a:rPr lang="el-GR" sz="115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π</a:t>
            </a:r>
            <a:r>
              <a:rPr lang="en-US" sz="88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 x r</a:t>
            </a:r>
            <a:endParaRPr lang="th-TH" sz="8800" dirty="0">
              <a:solidFill>
                <a:schemeClr val="bg1"/>
              </a:solidFill>
              <a:latin typeface="Quark" panose="02000000000000000000" pitchFamily="50" charset="-34"/>
              <a:cs typeface="Quark" panose="02000000000000000000" pitchFamily="50" charset="-34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669651" y="2978988"/>
            <a:ext cx="4539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3</a:t>
            </a:r>
          </a:p>
        </p:txBody>
      </p:sp>
      <p:sp>
        <p:nvSpPr>
          <p:cNvPr id="5" name="Rectangle 4"/>
          <p:cNvSpPr/>
          <p:nvPr/>
        </p:nvSpPr>
        <p:spPr>
          <a:xfrm>
            <a:off x="6743441" y="4816814"/>
            <a:ext cx="215956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 err="1">
                <a:solidFill>
                  <a:srgbClr val="4EC9B0"/>
                </a:solidFill>
                <a:latin typeface="Consolas" panose="020B0609020204030204" pitchFamily="49" charset="0"/>
              </a:rPr>
              <a:t>Math</a:t>
            </a:r>
            <a:r>
              <a:rPr lang="en-US" sz="4000" dirty="0" err="1">
                <a:solidFill>
                  <a:srgbClr val="D4D4D4"/>
                </a:solidFill>
                <a:latin typeface="Consolas" panose="020B0609020204030204" pitchFamily="49" charset="0"/>
              </a:rPr>
              <a:t>.PI</a:t>
            </a:r>
            <a:endParaRPr lang="en-US" sz="4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7823224" y="4363955"/>
            <a:ext cx="0" cy="408334"/>
          </a:xfrm>
          <a:prstGeom prst="line">
            <a:avLst/>
          </a:prstGeom>
          <a:ln w="38100"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515388" y="2869555"/>
            <a:ext cx="679994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4</a:t>
            </a:r>
          </a:p>
          <a:p>
            <a:r>
              <a:rPr lang="en-US" sz="66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3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5585667" y="3777064"/>
            <a:ext cx="539435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4" name="Picture 4" descr="Image result for death star 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983" y="2338789"/>
            <a:ext cx="2876550" cy="2876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3669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3" grpId="0"/>
      <p:bldP spid="5" grpId="0"/>
      <p:bldP spid="10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95350" y="333494"/>
            <a:ext cx="5891356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8800" b="1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ปริมาตรพีระมิด</a:t>
            </a:r>
            <a:r>
              <a:rPr lang="en-US" sz="8800" b="1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:</a:t>
            </a:r>
          </a:p>
        </p:txBody>
      </p:sp>
      <p:sp>
        <p:nvSpPr>
          <p:cNvPr id="6" name="Rectangle 5"/>
          <p:cNvSpPr/>
          <p:nvPr/>
        </p:nvSpPr>
        <p:spPr>
          <a:xfrm>
            <a:off x="4573975" y="3115344"/>
            <a:ext cx="7295587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=    x </a:t>
            </a:r>
            <a:r>
              <a:rPr lang="th-TH" sz="80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พื้นที่ฐาน</a:t>
            </a:r>
            <a:r>
              <a:rPr lang="en-US" sz="80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 x </a:t>
            </a:r>
            <a:r>
              <a:rPr lang="th-TH" sz="80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สูง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515388" y="2869555"/>
            <a:ext cx="679994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1</a:t>
            </a:r>
          </a:p>
          <a:p>
            <a:r>
              <a:rPr lang="en-US" sz="66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3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5585667" y="3777064"/>
            <a:ext cx="539435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0" name="Picture 2" descr="Image result for pyramid 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9536" y="2211651"/>
            <a:ext cx="5500895" cy="2560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0840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95350" y="333494"/>
            <a:ext cx="1045510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7200" b="1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อุณหภูมิจากเซลเซียสเป็นฟาเรนไฮต์</a:t>
            </a:r>
            <a:r>
              <a:rPr lang="en-US" sz="7200" b="1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:</a:t>
            </a:r>
          </a:p>
        </p:txBody>
      </p:sp>
      <p:sp>
        <p:nvSpPr>
          <p:cNvPr id="6" name="Rectangle 5"/>
          <p:cNvSpPr/>
          <p:nvPr/>
        </p:nvSpPr>
        <p:spPr>
          <a:xfrm>
            <a:off x="3726250" y="2981993"/>
            <a:ext cx="6917278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= (1.8 × °C) + 32</a:t>
            </a:r>
            <a:endParaRPr lang="th-TH" sz="8000" dirty="0">
              <a:solidFill>
                <a:schemeClr val="bg1"/>
              </a:solidFill>
              <a:latin typeface="Quark" panose="02000000000000000000" pitchFamily="50" charset="-34"/>
              <a:cs typeface="Quark" panose="02000000000000000000" pitchFamily="50" charset="-34"/>
            </a:endParaRPr>
          </a:p>
        </p:txBody>
      </p:sp>
      <p:pic>
        <p:nvPicPr>
          <p:cNvPr id="8194" name="Picture 2" descr="Image result for thermometer 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2044" y="1981854"/>
            <a:ext cx="1327963" cy="3590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1382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865711" y="2626421"/>
            <a:ext cx="8483706" cy="17294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th-TH" sz="138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ทบทวนอีกครั้ง</a:t>
            </a:r>
            <a:endParaRPr lang="en-US" sz="13800" dirty="0">
              <a:solidFill>
                <a:schemeClr val="bg1"/>
              </a:solidFill>
              <a:latin typeface="Quark" panose="02000000000000000000" pitchFamily="50" charset="-34"/>
              <a:cs typeface="Quark" panose="02000000000000000000" pitchFamily="50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3145350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62990" y="1872734"/>
            <a:ext cx="6912470" cy="25853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5400" b="1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ฟังก์ชัน</a:t>
            </a:r>
            <a:r>
              <a:rPr lang="en-US" sz="5400" b="1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:</a:t>
            </a:r>
          </a:p>
          <a:p>
            <a:r>
              <a:rPr lang="th-TH" sz="54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คือชุดคำสั่งที่ใช้สำหรับการทำงาน</a:t>
            </a:r>
          </a:p>
          <a:p>
            <a:r>
              <a:rPr lang="th-TH" sz="54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หรือใช้สำหรับการคำนวณค่า </a:t>
            </a:r>
            <a:endParaRPr lang="en-US" sz="5400" dirty="0">
              <a:solidFill>
                <a:schemeClr val="bg1"/>
              </a:solidFill>
              <a:latin typeface="Quark" panose="02000000000000000000" pitchFamily="50" charset="-34"/>
              <a:cs typeface="Quark" panose="02000000000000000000" pitchFamily="50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902512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949462" y="2550469"/>
            <a:ext cx="8925154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5400" dirty="0">
                <a:solidFill>
                  <a:srgbClr val="D4D4D4"/>
                </a:solidFill>
                <a:latin typeface="Consolas" panose="020B0609020204030204" pitchFamily="49" charset="0"/>
              </a:rPr>
              <a:t>                     {</a:t>
            </a:r>
          </a:p>
          <a:p>
            <a:endParaRPr lang="en-US" sz="5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54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Rectangle 4"/>
          <p:cNvSpPr/>
          <p:nvPr/>
        </p:nvSpPr>
        <p:spPr>
          <a:xfrm>
            <a:off x="1942705" y="2550476"/>
            <a:ext cx="323678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endParaRPr lang="en-US" sz="5400" dirty="0"/>
          </a:p>
        </p:txBody>
      </p:sp>
      <p:sp>
        <p:nvSpPr>
          <p:cNvPr id="6" name="Rectangle 5"/>
          <p:cNvSpPr/>
          <p:nvPr/>
        </p:nvSpPr>
        <p:spPr>
          <a:xfrm>
            <a:off x="5335753" y="2550476"/>
            <a:ext cx="323678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dirty="0">
                <a:solidFill>
                  <a:srgbClr val="DCDCAA"/>
                </a:solidFill>
                <a:latin typeface="Consolas" panose="020B0609020204030204" pitchFamily="49" charset="0"/>
              </a:rPr>
              <a:t>greeting</a:t>
            </a:r>
            <a:endParaRPr lang="en-US" sz="5400" dirty="0"/>
          </a:p>
        </p:txBody>
      </p:sp>
      <p:sp>
        <p:nvSpPr>
          <p:cNvPr id="7" name="Rectangle 6"/>
          <p:cNvSpPr/>
          <p:nvPr/>
        </p:nvSpPr>
        <p:spPr>
          <a:xfrm>
            <a:off x="8728801" y="2550476"/>
            <a:ext cx="94769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dirty="0">
                <a:solidFill>
                  <a:srgbClr val="D4D4D4"/>
                </a:solidFill>
                <a:latin typeface="Consolas" panose="020B0609020204030204" pitchFamily="49" charset="0"/>
              </a:rPr>
              <a:t>()</a:t>
            </a:r>
            <a:endParaRPr lang="en-US" sz="5400" dirty="0"/>
          </a:p>
        </p:txBody>
      </p:sp>
      <p:sp>
        <p:nvSpPr>
          <p:cNvPr id="8" name="Rectangle 7"/>
          <p:cNvSpPr/>
          <p:nvPr/>
        </p:nvSpPr>
        <p:spPr>
          <a:xfrm>
            <a:off x="2956118" y="3474779"/>
            <a:ext cx="7178568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5400" dirty="0">
                <a:solidFill>
                  <a:srgbClr val="4EC9B0"/>
                </a:solidFill>
                <a:latin typeface="Consolas" panose="020B0609020204030204" pitchFamily="49" charset="0"/>
              </a:rPr>
              <a:t> </a:t>
            </a:r>
            <a:r>
              <a:rPr lang="en-US" sz="5400" dirty="0">
                <a:solidFill>
                  <a:srgbClr val="4EC9B0"/>
                </a:solidFill>
                <a:latin typeface="Consolas" panose="020B0609020204030204" pitchFamily="49" charset="0"/>
              </a:rPr>
              <a:t>console</a:t>
            </a:r>
            <a:r>
              <a:rPr lang="en-US" sz="54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5400" dirty="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en-US" sz="5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5400" dirty="0">
                <a:solidFill>
                  <a:srgbClr val="CE9178"/>
                </a:solidFill>
                <a:latin typeface="Consolas" panose="020B0609020204030204" pitchFamily="49" charset="0"/>
              </a:rPr>
              <a:t>'Hi'</a:t>
            </a:r>
            <a:r>
              <a:rPr lang="en-US" sz="54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  <a:endParaRPr lang="en-US" sz="5400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1837915" y="493099"/>
            <a:ext cx="8483706" cy="15721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th-TH" sz="66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ส่วนประกอบของ </a:t>
            </a:r>
            <a:r>
              <a:rPr lang="en-US" sz="66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Function</a:t>
            </a:r>
          </a:p>
        </p:txBody>
      </p:sp>
      <p:sp>
        <p:nvSpPr>
          <p:cNvPr id="2" name="Rectangle 1"/>
          <p:cNvSpPr/>
          <p:nvPr/>
        </p:nvSpPr>
        <p:spPr>
          <a:xfrm>
            <a:off x="1362269" y="2192694"/>
            <a:ext cx="9433249" cy="337768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6178121" y="5656712"/>
            <a:ext cx="4788831" cy="8067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th-TH" sz="48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การประกาศ </a:t>
            </a:r>
            <a:r>
              <a:rPr lang="en-US" sz="48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Function</a:t>
            </a:r>
          </a:p>
        </p:txBody>
      </p:sp>
    </p:spTree>
    <p:extLst>
      <p:ext uri="{BB962C8B-B14F-4D97-AF65-F5344CB8AC3E}">
        <p14:creationId xmlns:p14="http://schemas.microsoft.com/office/powerpoint/2010/main" val="276102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8" grpId="0"/>
      <p:bldP spid="2" grpId="0" animBg="1"/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 txBox="1">
            <a:spLocks/>
          </p:cNvSpPr>
          <p:nvPr/>
        </p:nvSpPr>
        <p:spPr>
          <a:xfrm>
            <a:off x="1837915" y="493099"/>
            <a:ext cx="8483706" cy="15721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th-TH" sz="66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วิธีเรียกใช้งาน </a:t>
            </a:r>
            <a:r>
              <a:rPr lang="en-US" sz="66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Function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394164" y="2007207"/>
            <a:ext cx="476284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dirty="0">
                <a:solidFill>
                  <a:srgbClr val="DCDCAA"/>
                </a:solidFill>
                <a:latin typeface="Consolas" panose="020B0609020204030204" pitchFamily="49" charset="0"/>
              </a:rPr>
              <a:t>greeting</a:t>
            </a:r>
            <a:r>
              <a:rPr lang="en-US" sz="5400" dirty="0">
                <a:solidFill>
                  <a:srgbClr val="D4D4D4"/>
                </a:solidFill>
                <a:latin typeface="Consolas" panose="020B0609020204030204" pitchFamily="49" charset="0"/>
              </a:rPr>
              <a:t>(); </a:t>
            </a:r>
            <a:endParaRPr lang="en-US" sz="5400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336176" y="3428075"/>
            <a:ext cx="1157791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1394163" y="3719619"/>
            <a:ext cx="94769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Hi</a:t>
            </a:r>
            <a:endParaRPr lang="en-US" sz="54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2932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24530" y="2620478"/>
            <a:ext cx="11291814" cy="15721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th-TH" sz="115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ทำไมฟังก์ชัน</a:t>
            </a:r>
          </a:p>
          <a:p>
            <a:pPr algn="ctr"/>
            <a:r>
              <a:rPr lang="th-TH" sz="115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มันถึงสำคัญนัก</a:t>
            </a:r>
            <a:r>
              <a:rPr lang="en-US" sz="115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5234019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F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6742" y="0"/>
            <a:ext cx="6858000" cy="6858000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412382" y="1872734"/>
            <a:ext cx="5391219" cy="30469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914400" indent="-914400">
              <a:buAutoNum type="arabicPeriod"/>
            </a:pPr>
            <a:r>
              <a:rPr lang="th-TH" sz="4800" dirty="0">
                <a:latin typeface="Quark" panose="02000000000000000000" pitchFamily="50" charset="-34"/>
                <a:cs typeface="Quark" panose="02000000000000000000" pitchFamily="50" charset="-34"/>
              </a:rPr>
              <a:t>เสียบปลั๊ก</a:t>
            </a:r>
          </a:p>
          <a:p>
            <a:pPr marL="914400" indent="-914400">
              <a:buAutoNum type="arabicPeriod"/>
            </a:pPr>
            <a:r>
              <a:rPr lang="th-TH" sz="4800" dirty="0">
                <a:latin typeface="Quark" panose="02000000000000000000" pitchFamily="50" charset="-34"/>
                <a:cs typeface="Quark" panose="02000000000000000000" pitchFamily="50" charset="-34"/>
              </a:rPr>
              <a:t>กดสวิทช์</a:t>
            </a:r>
          </a:p>
          <a:p>
            <a:pPr marL="914400" indent="-914400">
              <a:buAutoNum type="arabicPeriod"/>
            </a:pPr>
            <a:r>
              <a:rPr lang="th-TH" sz="4800" dirty="0">
                <a:latin typeface="Quark" panose="02000000000000000000" pitchFamily="50" charset="-34"/>
                <a:cs typeface="Quark" panose="02000000000000000000" pitchFamily="50" charset="-34"/>
              </a:rPr>
              <a:t>ไฟฟ้าไหลสู่มอเตอร์</a:t>
            </a:r>
          </a:p>
          <a:p>
            <a:pPr marL="914400" indent="-914400">
              <a:buAutoNum type="arabicPeriod"/>
            </a:pPr>
            <a:r>
              <a:rPr lang="th-TH" sz="4800" dirty="0">
                <a:latin typeface="Quark" panose="02000000000000000000" pitchFamily="50" charset="-34"/>
                <a:cs typeface="Quark" panose="02000000000000000000" pitchFamily="50" charset="-34"/>
              </a:rPr>
              <a:t>มอเตอร์ทำให้ใบพัดหมุน</a:t>
            </a:r>
          </a:p>
        </p:txBody>
      </p:sp>
      <p:sp>
        <p:nvSpPr>
          <p:cNvPr id="25" name="Title 1"/>
          <p:cNvSpPr txBox="1">
            <a:spLocks/>
          </p:cNvSpPr>
          <p:nvPr/>
        </p:nvSpPr>
        <p:spPr>
          <a:xfrm>
            <a:off x="412382" y="800922"/>
            <a:ext cx="5794485" cy="9762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h-TH" sz="5400" dirty="0">
                <a:latin typeface="Quark" panose="02000000000000000000" pitchFamily="50" charset="-34"/>
                <a:cs typeface="Quark" panose="02000000000000000000" pitchFamily="50" charset="-34"/>
              </a:rPr>
              <a:t>พัดลมจะทำงานได้ก็ต่อเมื่อ</a:t>
            </a:r>
            <a:endParaRPr lang="en-US" sz="5400" dirty="0">
              <a:latin typeface="Quark" panose="02000000000000000000" pitchFamily="50" charset="-34"/>
              <a:cs typeface="Quark" panose="02000000000000000000" pitchFamily="50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314527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4148</TotalTime>
  <Words>422</Words>
  <Application>Microsoft Office PowerPoint</Application>
  <PresentationFormat>Widescreen</PresentationFormat>
  <Paragraphs>121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5" baseType="lpstr">
      <vt:lpstr>Aharoni</vt:lpstr>
      <vt:lpstr>Arial</vt:lpstr>
      <vt:lpstr>Calibri</vt:lpstr>
      <vt:lpstr>Calibri Light</vt:lpstr>
      <vt:lpstr>Consolas</vt:lpstr>
      <vt:lpstr>Cordia New</vt:lpstr>
      <vt:lpstr>Quark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Chonchanok Meuangruengwit</dc:creator>
  <cp:lastModifiedBy>ชนม์ชนก เมืองเรืองวิทย์</cp:lastModifiedBy>
  <cp:revision>164</cp:revision>
  <dcterms:created xsi:type="dcterms:W3CDTF">2017-02-21T15:11:35Z</dcterms:created>
  <dcterms:modified xsi:type="dcterms:W3CDTF">2017-05-06T05:44:22Z</dcterms:modified>
</cp:coreProperties>
</file>